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71" d="100"/>
          <a:sy n="71" d="100"/>
        </p:scale>
        <p:origin x="-486" y="7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741109C2-EC2E-4879-B122-7B771134B088}" type="datetimeFigureOut">
              <a:rPr lang="fa-IR" smtClean="0"/>
              <a:t>08/20/1441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AB34-C672-41B7-B072-81C472216740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09C2-EC2E-4879-B122-7B771134B088}" type="datetimeFigureOut">
              <a:rPr lang="fa-IR" smtClean="0"/>
              <a:t>08/20/1441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AB34-C672-41B7-B072-81C472216740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09C2-EC2E-4879-B122-7B771134B088}" type="datetimeFigureOut">
              <a:rPr lang="fa-IR" smtClean="0"/>
              <a:t>08/20/1441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AB34-C672-41B7-B072-81C472216740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09C2-EC2E-4879-B122-7B771134B088}" type="datetimeFigureOut">
              <a:rPr lang="fa-IR" smtClean="0"/>
              <a:t>08/20/1441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AB34-C672-41B7-B072-81C472216740}" type="slidenum">
              <a:rPr lang="fa-IR" smtClean="0"/>
              <a:t>‹#›</a:t>
            </a:fld>
            <a:endParaRPr lang="fa-IR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09C2-EC2E-4879-B122-7B771134B088}" type="datetimeFigureOut">
              <a:rPr lang="fa-IR" smtClean="0"/>
              <a:t>08/20/1441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AB34-C672-41B7-B072-81C472216740}" type="slidenum">
              <a:rPr lang="fa-IR" smtClean="0"/>
              <a:t>‹#›</a:t>
            </a:fld>
            <a:endParaRPr lang="fa-IR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09C2-EC2E-4879-B122-7B771134B088}" type="datetimeFigureOut">
              <a:rPr lang="fa-IR" smtClean="0"/>
              <a:t>08/20/1441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AB34-C672-41B7-B072-81C472216740}" type="slidenum">
              <a:rPr lang="fa-IR" smtClean="0"/>
              <a:t>‹#›</a:t>
            </a:fld>
            <a:endParaRPr lang="fa-IR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09C2-EC2E-4879-B122-7B771134B088}" type="datetimeFigureOut">
              <a:rPr lang="fa-IR" smtClean="0"/>
              <a:t>08/20/1441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AB34-C672-41B7-B072-81C472216740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09C2-EC2E-4879-B122-7B771134B088}" type="datetimeFigureOut">
              <a:rPr lang="fa-IR" smtClean="0"/>
              <a:t>08/20/1441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AB34-C672-41B7-B072-81C472216740}" type="slidenum">
              <a:rPr lang="fa-IR" smtClean="0"/>
              <a:t>‹#›</a:t>
            </a:fld>
            <a:endParaRPr lang="fa-IR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09C2-EC2E-4879-B122-7B771134B088}" type="datetimeFigureOut">
              <a:rPr lang="fa-IR" smtClean="0"/>
              <a:t>08/20/1441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AB34-C672-41B7-B072-81C472216740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09C2-EC2E-4879-B122-7B771134B088}" type="datetimeFigureOut">
              <a:rPr lang="fa-IR" smtClean="0"/>
              <a:t>08/20/1441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AB34-C672-41B7-B072-81C472216740}" type="slidenum">
              <a:rPr lang="fa-IR" smtClean="0"/>
              <a:t>‹#›</a:t>
            </a:fld>
            <a:endParaRPr lang="fa-I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09C2-EC2E-4879-B122-7B771134B088}" type="datetimeFigureOut">
              <a:rPr lang="fa-IR" smtClean="0"/>
              <a:t>08/20/1441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AB34-C672-41B7-B072-81C472216740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741109C2-EC2E-4879-B122-7B771134B088}" type="datetimeFigureOut">
              <a:rPr lang="fa-IR" smtClean="0"/>
              <a:t>08/20/1441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792AB34-C672-41B7-B072-81C472216740}" type="slidenum">
              <a:rPr lang="fa-IR" smtClean="0"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0" indent="-274320" algn="r" defTabSz="914400" rtl="1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r" defTabSz="914400" rtl="1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a-IR" sz="5400" dirty="0" smtClean="0"/>
              <a:t>درس پنجم:</a:t>
            </a:r>
            <a:endParaRPr lang="fa-IR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a-IR" sz="4400" b="1" dirty="0" smtClean="0">
                <a:solidFill>
                  <a:srgbClr val="FF0000"/>
                </a:solidFill>
              </a:rPr>
              <a:t>سیاستنامه</a:t>
            </a:r>
            <a:endParaRPr lang="fa-IR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06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2420888"/>
            <a:ext cx="6400800" cy="3048001"/>
          </a:xfrm>
        </p:spPr>
        <p:txBody>
          <a:bodyPr>
            <a:normAutofit fontScale="77500" lnSpcReduction="20000"/>
          </a:bodyPr>
          <a:lstStyle/>
          <a:p>
            <a:r>
              <a:rPr lang="ar-SA" b="1" dirty="0"/>
              <a:t>نظام‌الملك طوسي:</a:t>
            </a:r>
            <a:r>
              <a:rPr lang="ar-SA" dirty="0"/>
              <a:t> وزیر و نویسندة مشهور قرن پنجم هجری است که در نوغانِ طوس متولّد شد. او پس از کسبِ دانشهای روزگار به نیشابور و مرو رفت و فقه شافعی و حدیث  آموخت و به دبیری مشغول شد. وی بعدها به وزارتِ الب ارسلان سلجوقی و ملکشاه سلجوقی رسید و بیش از سی سال در این شغل باقی ماند وخدماتِ بسیاری انجام داد. یکی از این خدمات ایجاد «نظامیة بغداد» بودکه پایه و اساس دانشگاههای امروزی است.خواجه نظام­الملک از مخالفانِ سر­سختِ  اسماعیلیه بود و سرانجام در سال 485 هجری به دست یکی از فداییانِ اسماعیلی به قتل رسید. تجاربی را که او در سالیان ممتدِ وزارت فراهم­آورده بود، در کتابی به نام «سیاستنامه» یا «سِیَر­الملوک» گرد آورد که امروز یکی از  بهترین آثار ادبی فارسی محسوب می­شود.این کتاب از حیث سلاست و روشنی مطالب و تنوّع موضوعات در میان کتاب­های فارسی کم­نظیر است. نویسنده هر جا که لازم  بوده، حکایتی از حوادث تاریخی و سیاسی ایران را در دوره­های پیشین ذکر کرده است تا درس عبرتی باشد، برای خوانندگان.</a:t>
            </a:r>
            <a:endParaRPr lang="en-US" dirty="0" smtClean="0">
              <a:effectLst/>
            </a:endParaRPr>
          </a:p>
          <a:p>
            <a:endParaRPr lang="fa-IR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9752" y="191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7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b="1" dirty="0"/>
              <a:t>زنجیر عدل انوشيروان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ar-SA" dirty="0"/>
              <a:t>بعد</a:t>
            </a:r>
            <a:r>
              <a:rPr lang="ar-SA" sz="3600" dirty="0"/>
              <a:t> از هفت‌سال، نیمروزی که سرای خالی بود و مردمان همه رفته بودند و نوبتیان خفته، ازجرسها بانگ بخاست و نوشیروان بشنید. دروقت، دو خادم را بفرستاد، گفت: «بنگرید تا کیست كه به تظلّم آمده است». چون خادمان در سرایِ بار، آمدند، خری را دیدند پیر و لاغر و گرگِن که از در سرای اندرآمده و پشت اندرآن سلسله‌ها می‌مالید و ازجنبش زنجیر از جرسها بانگ می‌آمد.خادمان رفتند وگفتند: «هیچ‌کس به تظّلم نیامده است، مگر خری لاغر و پیر و گرگن از در اندرآمده است و چون آسیب زنجیر به پشت او رسیده است او را خوش آمده است وبه سبب خارشِ گر،خویشتن را در آن زنجیرمی‌مالد».نوشیروان گفت: «ای نادانان،که شمااید، نه چنین است که شما می‌پندارید. چون نیک نگاه کنی، این خر هم به داد خواستن آمده است. چنان خواهم که هر دو خادم بروید و این خر را در میان شهر برید و از احوال این خر از هرکسی بپرسید و براستی مرا معلوم کنید».خادمان از پیش مَلِک بیرون آمدند و این خر را در میان شهر و بازار آوردند و از مردمان پرسیدن گرفتندکه«هیچ‌کس هست از شما که این خرک را می‌شناسد؟» همه گفتند: «ای والله،کم کس است، دراین شهرکه این خرک را نشناسد»گفتند: «چون‌شناسید؟برگویید.»گفتند: «این خرک ازآن فلان مردِ گازر است و قُرب بیست‌سال است تا ما این خرک را می‌بینیم. هر روز جامه‌های مردمان بر پشت او نهادی و به گازران بردی و شبانگاه بازآوردی تا جوان بود و کار می‌توانست کرد، علفش می‌داد، اکنون که پیر شد و از کار فروماند، آزادش کرد و از خانه بیرون کرد و اکنون مدّت یک‌سال است تا نام آزادی بر این خرک افتاده است و شب و روز در محلّت‌ها و کوی و بازار می‌گردد و هرکس، مزد خدای را، علفی و آبی و مشتی گیاه بدو می‌دهند، مگر دو شبان‌روز است که آب و گیاه نیافته است و هرزه می‌گردد».</a:t>
            </a:r>
            <a:endParaRPr lang="en-US" sz="3600" dirty="0"/>
          </a:p>
          <a:p>
            <a:r>
              <a:rPr lang="ar-SA" sz="3600" dirty="0"/>
              <a:t>چون هر دو خادم از هر که پرسیدند همین شنیدند، سبک بازگشتند و معلومِ ملک نوشیروان کردند. نوشیروان گفت: «نه شما را گفتم که این خرک هم به دادخواستن آمده است؟ این خرک را امشب نیکو دارید، و فردا آن مرد گازر را با چهار مرد کدخدای از محلّتِ او با این خرک به بارگاه پیش من آرید تا آنچه واجب آید بفرمایم».</a:t>
            </a:r>
            <a:endParaRPr lang="en-US" sz="3600" dirty="0"/>
          </a:p>
          <a:p>
            <a:r>
              <a:rPr lang="ar-SA" sz="3600" dirty="0"/>
              <a:t>دیگر روز خادمان چنین کردند. خر را و گازر را با چهارمرد کدخدای، به وقتِ بار، پیش بردند. نوشیروان گازر را گفت: «تا این خرک جوان بود و کار تو می‌توانست کرد، علفش همی‌ دادی و تیمارش می‌داشتی؛ اکنون که پیر گشت و از کار کردن فروماند، از بهر آن که علفش باید دادن، نام آزادی بر وی نهادی و از درش بیرون راندی؟! پس حق رنج و خدمت بیست‌سالۀ او کجا رود</a:t>
            </a:r>
            <a:r>
              <a:rPr lang="ar-SA" sz="3600" dirty="0" smtClean="0"/>
              <a:t>؟»</a:t>
            </a:r>
            <a:endParaRPr lang="en-US" sz="3600" dirty="0">
              <a:effectLst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0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1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Rectangle 3"/>
          <p:cNvSpPr/>
          <p:nvPr/>
        </p:nvSpPr>
        <p:spPr>
          <a:xfrm>
            <a:off x="2286000" y="199783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SA" dirty="0"/>
              <a:t>بفرمود تا چهل دِرّه‌‌اش زدند و گفت:«تا این خرک زنده باشد،خواهم که هرشبان‌روزی،چندانکه این خرک کاه و جو و آب تواند خورد، به علمِ این چهار مرد، بدومی‌دهی و اگر تقصیرکنی ومعلوم من نگردد،تورا ادبی بلیغ فرمایم».تا دانسته باشی که پادشاهان همیشه در حقّ ضعفا،اندیشه‌ها داشته‌اند و در کار گماشتگان و مُقطعان و عاملان احتیاط کرده‌اند،از بهر نیکنامی این جهان و رستگاری آن جهان و هر دو سه سالی،عُمّال و مُقطعان را بَدَل بایدکرد تا ایشان پای، سخت نکنند و حصنی نسازند و دل‌مشغولی ندهند و با رعایا نیکو روند و ولایت آبادان بماند.</a:t>
            </a:r>
            <a:endParaRPr lang="en-US" dirty="0">
              <a:effectLst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8940" y="155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0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229</TotalTime>
  <Words>301</Words>
  <Application>Microsoft Office PowerPoint</Application>
  <PresentationFormat>On-screen Show (4:3)</PresentationFormat>
  <Paragraphs>8</Paragraphs>
  <Slides>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Couture</vt:lpstr>
      <vt:lpstr>درس پنجم:</vt:lpstr>
      <vt:lpstr>PowerPoint Presentation</vt:lpstr>
      <vt:lpstr>زنجیر عدل انوشيروان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درس پنجم:</dc:title>
  <dc:creator>PAYAM</dc:creator>
  <cp:lastModifiedBy>PAYAM</cp:lastModifiedBy>
  <cp:revision>9</cp:revision>
  <dcterms:created xsi:type="dcterms:W3CDTF">2020-04-13T18:30:00Z</dcterms:created>
  <dcterms:modified xsi:type="dcterms:W3CDTF">2020-04-13T22:19:18Z</dcterms:modified>
</cp:coreProperties>
</file>